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6" r:id="rId11"/>
    <p:sldId id="268" r:id="rId12"/>
    <p:sldId id="265" r:id="rId13"/>
    <p:sldId id="270" r:id="rId14"/>
    <p:sldId id="272" r:id="rId15"/>
    <p:sldId id="275" r:id="rId16"/>
    <p:sldId id="269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74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565A-C649-429F-82F2-07A2BCAFDA8E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0685-AFE1-4C66-A100-43B69063BB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565A-C649-429F-82F2-07A2BCAFDA8E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0685-AFE1-4C66-A100-43B69063BB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565A-C649-429F-82F2-07A2BCAFDA8E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0685-AFE1-4C66-A100-43B69063BB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565A-C649-429F-82F2-07A2BCAFDA8E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0685-AFE1-4C66-A100-43B69063BB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565A-C649-429F-82F2-07A2BCAFDA8E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0685-AFE1-4C66-A100-43B69063BB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565A-C649-429F-82F2-07A2BCAFDA8E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0685-AFE1-4C66-A100-43B69063BB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565A-C649-429F-82F2-07A2BCAFDA8E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0685-AFE1-4C66-A100-43B69063BB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565A-C649-429F-82F2-07A2BCAFDA8E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0685-AFE1-4C66-A100-43B69063BB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565A-C649-429F-82F2-07A2BCAFDA8E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0685-AFE1-4C66-A100-43B69063BB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565A-C649-429F-82F2-07A2BCAFDA8E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0685-AFE1-4C66-A100-43B69063BB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565A-C649-429F-82F2-07A2BCAFDA8E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0685-AFE1-4C66-A100-43B69063BBA1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9608565A-C649-429F-82F2-07A2BCAFDA8E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88630685-AFE1-4C66-A100-43B69063BBA1}" type="slidenum">
              <a:rPr lang="en-US" smtClean="0"/>
              <a:t>‹#›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 9.4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Infinite Series:  “Convergence Tests”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966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75724"/>
            <a:ext cx="7848600" cy="924475"/>
          </a:xfrm>
        </p:spPr>
        <p:txBody>
          <a:bodyPr/>
          <a:lstStyle/>
          <a:p>
            <a:r>
              <a:rPr lang="en-US" dirty="0" smtClean="0"/>
              <a:t>Examples Using Algebraic Properties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09442" y="1807361"/>
                <a:ext cx="7372557" cy="4822039"/>
              </a:xfrm>
            </p:spPr>
            <p:txBody>
              <a:bodyPr/>
              <a:lstStyle/>
              <a:p>
                <a:pPr>
                  <a:buFont typeface="+mj-lt"/>
                  <a:buAutoNum type="arabicPeriod"/>
                </a:pPr>
                <a:r>
                  <a:rPr lang="en-US" dirty="0" smtClean="0"/>
                  <a:t>Find the sum of the series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5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−1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nary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u="sng" dirty="0" smtClean="0"/>
                  <a:t>Solution</a:t>
                </a:r>
                <a:r>
                  <a:rPr lang="en-US" dirty="0" smtClean="0"/>
                  <a:t>:  If you look at the two separately,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both converge</a:t>
                </a:r>
                <a:r>
                  <a:rPr lang="en-US" dirty="0" smtClean="0"/>
                  <a:t>.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4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𝑘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</a:rPr>
                      <m:t>+…</m:t>
                    </m:r>
                  </m:oMath>
                </a14:m>
                <a:r>
                  <a:rPr lang="en-US" dirty="0" smtClean="0"/>
                  <a:t> is geometric with a=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dirty="0" smtClean="0"/>
                  <a:t>r=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smtClean="0"/>
                  <a:t> and 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5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−1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> is also a convergent geometric series since r=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 smtClean="0"/>
                  <a:t> therefore,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their difference is also convergent 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den>
                        </m:f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/>
                              </a:rPr>
                              <m:t>5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dirty="0" smtClean="0"/>
                  <a:t> =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pPr marL="400050">
                  <a:buFont typeface="+mj-lt"/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> =5+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+…+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 smtClean="0"/>
                  <a:t>+… which is 5(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+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+</a:t>
                </a:r>
                <a:r>
                  <a:rPr lang="en-US" dirty="0"/>
                  <a:t> </a:t>
                </a:r>
                <a:r>
                  <a:rPr lang="en-US" dirty="0" smtClean="0"/>
                  <a:t>…+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+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…) =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5*the harmonic series which diverges</a:t>
                </a:r>
                <a:r>
                  <a:rPr lang="en-US" dirty="0" smtClean="0"/>
                  <a:t>.  Therefore,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also diverges</a:t>
                </a:r>
                <a:r>
                  <a:rPr lang="en-US" dirty="0" smtClean="0"/>
                  <a:t>.</a:t>
                </a:r>
              </a:p>
              <a:p>
                <a:pPr marL="400050">
                  <a:buFont typeface="+mj-lt"/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 smtClean="0"/>
                  <a:t>+… is the harmonic series without the first nine terms.  Therefore, it also diverges.</a:t>
                </a:r>
              </a:p>
              <a:p>
                <a:pPr marL="400050">
                  <a:buFont typeface="+mj-lt"/>
                  <a:buAutoNum type="arabicPeriod"/>
                </a:pPr>
                <a:endParaRPr lang="en-US" dirty="0" smtClean="0"/>
              </a:p>
              <a:p>
                <a:pPr marL="400050">
                  <a:buFont typeface="+mj-lt"/>
                  <a:buAutoNum type="arabicPeriod"/>
                </a:pPr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9442" y="1807361"/>
                <a:ext cx="7372557" cy="4822039"/>
              </a:xfrm>
              <a:blipFill rotWithShape="1">
                <a:blip r:embed="rId2"/>
                <a:stretch>
                  <a:fillRect l="-744" t="-16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7323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838" y="381000"/>
            <a:ext cx="7125113" cy="924475"/>
          </a:xfrm>
        </p:spPr>
        <p:txBody>
          <a:bodyPr/>
          <a:lstStyle/>
          <a:p>
            <a:r>
              <a:rPr lang="en-US" dirty="0" smtClean="0"/>
              <a:t>The Integral Test </a:t>
            </a:r>
            <a:r>
              <a:rPr lang="en-US" sz="2400" dirty="0" smtClean="0"/>
              <a:t>(proof on pg. 626)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59839" y="1371600"/>
                <a:ext cx="7125112" cy="405143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n-US" dirty="0" smtClean="0"/>
                  <a:t> is related to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n-US" dirty="0" smtClean="0"/>
                  <a:t>dx in many ways.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 smtClean="0"/>
                  <a:t>The k in the general term of the series was replaced with x.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 smtClean="0"/>
                  <a:t>The limits of summation in the series are replaced by the corresponding limits of integration.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 smtClean="0"/>
                  <a:t>There is also a relationship between the convergence of the series and the integral:</a:t>
                </a:r>
              </a:p>
              <a:p>
                <a:pPr marL="400050"/>
                <a:endParaRPr lang="en-US" dirty="0"/>
              </a:p>
              <a:p>
                <a:pPr marL="400050"/>
                <a:endParaRPr lang="en-US" dirty="0" smtClean="0"/>
              </a:p>
              <a:p>
                <a:pPr marL="400050"/>
                <a:endParaRPr lang="en-US" dirty="0"/>
              </a:p>
              <a:p>
                <a:pPr marL="400050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9839" y="1371600"/>
                <a:ext cx="7125112" cy="4051437"/>
              </a:xfrm>
              <a:blipFill rotWithShape="1">
                <a:blip r:embed="rId2"/>
                <a:stretch>
                  <a:fillRect l="-428" t="-12782" r="-1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" y="3886200"/>
            <a:ext cx="90932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073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752600"/>
                <a:ext cx="7677357" cy="4648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Show that the integral test applies, and use the integral test to determine whether the series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e>
                    </m:nary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converges or diverges.</a:t>
                </a:r>
              </a:p>
              <a:p>
                <a:endParaRPr lang="en-US" dirty="0"/>
              </a:p>
              <a:p>
                <a:r>
                  <a:rPr lang="en-US" u="sng" dirty="0" smtClean="0"/>
                  <a:t>Solution</a:t>
                </a:r>
                <a:r>
                  <a:rPr lang="en-US" dirty="0" smtClean="0"/>
                  <a:t>:  We already know that this is the divergent harmonic series, so the integral test will just prove that it diverges.</a:t>
                </a:r>
              </a:p>
              <a:p>
                <a:pPr lvl="1"/>
                <a:r>
                  <a:rPr lang="en-US" dirty="0" smtClean="0"/>
                  <a:t>Since the terms in the series are positive, the integral test is applicable.  When we replace k with x and change the limits of summation to the corresponding limits of integration, we get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e>
                    </m:nary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			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>
                                <a:latin typeface="Cambria Math"/>
                              </a:rPr>
                              <m:t>1/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x</m:t>
                            </m:r>
                          </m:e>
                        </m:nary>
                      </m:e>
                    </m:func>
                  </m:oMath>
                </a14:m>
                <a:r>
                  <a:rPr lang="en-US" dirty="0" smtClean="0"/>
                  <a:t> 					</a:t>
                </a:r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→+∞</m:t>
                        </m:r>
                      </m:lim>
                    </m:limLow>
                  </m:oMath>
                </a14:m>
                <a:r>
                  <a:rPr lang="en-US" dirty="0" smtClean="0"/>
                  <a:t>ln x]</a:t>
                </a:r>
                <a:r>
                  <a:rPr lang="en-US" baseline="-25000" dirty="0" smtClean="0"/>
                  <a:t>1</a:t>
                </a:r>
                <a:r>
                  <a:rPr lang="en-US" baseline="30000" dirty="0" smtClean="0"/>
                  <a:t>b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→+∞</m:t>
                        </m:r>
                      </m:lim>
                    </m:limLow>
                  </m:oMath>
                </a14:m>
                <a:r>
                  <a:rPr lang="en-US" dirty="0" smtClean="0"/>
                  <a:t>(</a:t>
                </a:r>
                <a:r>
                  <a:rPr lang="en-US" dirty="0"/>
                  <a:t>ln </a:t>
                </a:r>
                <a:r>
                  <a:rPr lang="en-US" dirty="0" smtClean="0"/>
                  <a:t>b – ln 1) = +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baseline="30000" dirty="0" smtClean="0"/>
                  <a:t> </a:t>
                </a:r>
                <a:r>
                  <a:rPr lang="en-US" dirty="0" smtClean="0"/>
                  <a:t>- 0 = </a:t>
                </a:r>
                <a:r>
                  <a:rPr lang="en-US" dirty="0"/>
                  <a:t>+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baseline="30000" dirty="0"/>
                  <a:t> </a:t>
                </a:r>
                <a:endParaRPr lang="en-US" baseline="30000" dirty="0" smtClean="0"/>
              </a:p>
              <a:p>
                <a:pPr lvl="1"/>
                <a:r>
                  <a:rPr lang="en-US" dirty="0" smtClean="0"/>
                  <a:t>Therefore, the integral diverges and consequently so does the series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752600"/>
                <a:ext cx="7677357" cy="4648200"/>
              </a:xfrm>
              <a:blipFill rotWithShape="1">
                <a:blip r:embed="rId2"/>
                <a:stretch>
                  <a:fillRect l="-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2169460" y="4953000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67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807361"/>
                <a:ext cx="7372555" cy="405143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Show that the integral test applies, and use the integral test to determine whether the series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 baseline="3000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nary>
                    <m:r>
                      <a:rPr lang="en-US" i="1" baseline="3000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converges or diverges.	</a:t>
                </a:r>
              </a:p>
              <a:p>
                <a:endParaRPr lang="en-US" dirty="0"/>
              </a:p>
              <a:p>
                <a:r>
                  <a:rPr lang="en-US" u="sng" dirty="0" smtClean="0"/>
                  <a:t>Solution</a:t>
                </a:r>
                <a:r>
                  <a:rPr lang="en-US" dirty="0" smtClean="0"/>
                  <a:t>:</a:t>
                </a:r>
              </a:p>
              <a:p>
                <a:r>
                  <a:rPr lang="en-US" dirty="0"/>
                  <a:t>Since the terms in the series are positive, the integral test is applicable.  When we replace k with x and change the limits of summation to the corresponding limits of integration, we get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baseline="30000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nary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			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baseline="30000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	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>
                            <a:latin typeface="Cambria Math"/>
                          </a:rPr>
                          <m:t>1/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</m:e>
                    </m:func>
                  </m:oMath>
                </a14:m>
                <a:r>
                  <a:rPr lang="en-US" dirty="0"/>
                  <a:t> ]</a:t>
                </a:r>
                <a:r>
                  <a:rPr lang="en-US" baseline="-25000" dirty="0" smtClean="0"/>
                  <a:t>1</a:t>
                </a:r>
                <a:r>
                  <a:rPr lang="en-US" baseline="30000" dirty="0" smtClean="0"/>
                  <a:t>b </a:t>
                </a:r>
                <a:r>
                  <a:rPr lang="en-US" dirty="0"/>
                  <a:t>	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→+∞</m:t>
                        </m:r>
                      </m:lim>
                    </m:limLow>
                  </m:oMath>
                </a14:m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b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= 0+1=1</a:t>
                </a:r>
              </a:p>
              <a:p>
                <a:pPr marL="285750" lvl="1"/>
                <a:r>
                  <a:rPr lang="en-US" dirty="0"/>
                  <a:t>Therefore, the integral </a:t>
                </a:r>
                <a:r>
                  <a:rPr lang="en-US" dirty="0" smtClean="0"/>
                  <a:t>converges </a:t>
                </a:r>
                <a:r>
                  <a:rPr lang="en-US" dirty="0"/>
                  <a:t>and consequently </a:t>
                </a:r>
                <a:r>
                  <a:rPr lang="en-US" dirty="0" smtClean="0"/>
                  <a:t>the series converges by the integral test with a=1.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807361"/>
                <a:ext cx="7372555" cy="4051437"/>
              </a:xfrm>
              <a:blipFill rotWithShape="1">
                <a:blip r:embed="rId2"/>
                <a:stretch>
                  <a:fillRect l="-414" t="-3308" r="-248" b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4267200" y="4427984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20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Previous Example Warning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00B0F0"/>
                    </a:solidFill>
                  </a:rPr>
                  <a:t>Just because the integral in the previous example was equal to 1, that does not mean that the sum is 1.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If you list the first two terms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i="1" baseline="3000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i="1" baseline="3000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, that sum is already bigger than  1 so the infinite sum is definitely bigger than 1.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We will prove in a later section of this chapter that the sum of the series is actually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2127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p-Series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last example is a special case of a class of series called p-series or </a:t>
                </a:r>
                <a:r>
                  <a:rPr lang="en-US" dirty="0" err="1" smtClean="0"/>
                  <a:t>hyperharmonic</a:t>
                </a:r>
                <a:r>
                  <a:rPr lang="en-US" dirty="0" smtClean="0"/>
                  <a:t> series.</a:t>
                </a:r>
              </a:p>
              <a:p>
                <a:r>
                  <a:rPr lang="en-US" dirty="0" smtClean="0"/>
                  <a:t>A p-series is an infinite series of the form: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baseline="30000" smtClean="0">
                                <a:latin typeface="Cambria Math"/>
                              </a:rPr>
                              <m:t>𝑝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 smtClean="0"/>
                  <a:t> = 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+ …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+ … where p&gt;0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90932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699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75724"/>
            <a:ext cx="7848600" cy="924475"/>
          </a:xfrm>
        </p:spPr>
        <p:txBody>
          <a:bodyPr/>
          <a:lstStyle/>
          <a:p>
            <a:r>
              <a:rPr lang="en-US" sz="3000" dirty="0" smtClean="0"/>
              <a:t>Proof of  the Convergence of p-Series</a:t>
            </a:r>
            <a:endParaRPr 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We can use the integral test to prove the convergence of p-series when p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dirty="0" smtClean="0"/>
                  <a:t>1.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baseline="30000" smtClean="0">
                                <a:latin typeface="Cambria Math"/>
                              </a:rPr>
                              <m:t>𝑝</m:t>
                            </m:r>
                          </m:den>
                        </m:f>
                      </m:e>
                    </m:nary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			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baseline="30000" smtClean="0">
                                <a:latin typeface="Cambria Math"/>
                              </a:rPr>
                              <m:t>𝑝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+1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 ]</a:t>
                </a:r>
                <a:r>
                  <a:rPr lang="en-US" baseline="-25000" dirty="0"/>
                  <a:t>1</a:t>
                </a:r>
                <a:r>
                  <a:rPr lang="en-US" baseline="30000" dirty="0"/>
                  <a:t>b </a:t>
                </a:r>
                <a:r>
                  <a:rPr lang="en-US" dirty="0"/>
                  <a:t>	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→+∞</m:t>
                        </m:r>
                      </m:lim>
                    </m:limLow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a:rPr lang="en-US" b="0" i="0" smtClean="0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</m:t>
                        </m:r>
                        <m:r>
                          <a:rPr lang="en-US" b="0" i="0" smtClean="0">
                            <a:latin typeface="Cambria Math"/>
                          </a:rPr>
                          <m:t>+1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This result has different possible outcomes.</a:t>
                </a:r>
              </a:p>
              <a:p>
                <a:pPr lvl="1"/>
                <a:r>
                  <a:rPr lang="en-US" dirty="0" smtClean="0"/>
                  <a:t>If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p&gt;1</a:t>
                </a:r>
                <a:r>
                  <a:rPr lang="en-US" dirty="0" smtClean="0"/>
                  <a:t>, then –p+1&lt;0 and the numerator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 smtClean="0"/>
                  <a:t> goes to zero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→+∞</m:t>
                    </m:r>
                  </m:oMath>
                </a14:m>
                <a:r>
                  <a:rPr lang="en-US" dirty="0" smtClean="0"/>
                  <a:t> and the integral converges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dirty="0" smtClean="0"/>
                  <a:t> and the series also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converges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If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0&lt;p&lt;1</a:t>
                </a:r>
                <a:r>
                  <a:rPr lang="en-US" dirty="0" smtClean="0"/>
                  <a:t>, then –p+1&gt;0 and the numerator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goes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+∞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→+∞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and the integral and series both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diverge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When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 p=1</a:t>
                </a:r>
                <a:r>
                  <a:rPr lang="en-US" dirty="0" smtClean="0"/>
                  <a:t>, we get the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harmonic series which also diverges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14" r="-1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7878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 p-Series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Tell whether the series 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deg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deg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 smtClean="0"/>
                  <a:t> + …+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deg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+ … converges or diverges and </a:t>
                </a:r>
                <a:r>
                  <a:rPr lang="en-US" dirty="0" smtClean="0"/>
                  <a:t>why.</a:t>
                </a:r>
              </a:p>
              <a:p>
                <a:endParaRPr lang="en-US" dirty="0"/>
              </a:p>
              <a:p>
                <a:r>
                  <a:rPr lang="en-US" u="sng" dirty="0" smtClean="0"/>
                  <a:t>Solution</a:t>
                </a:r>
                <a:r>
                  <a:rPr lang="en-US" dirty="0" smtClean="0"/>
                  <a:t>:</a:t>
                </a:r>
              </a:p>
              <a:p>
                <a:r>
                  <a:rPr lang="en-US" dirty="0" smtClean="0"/>
                  <a:t>This series diverges since it is a p-series with p=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 which is less than one.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5133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Ready for the Holidays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dlewis\AppData\Local\Microsoft\Windows\Temporary Internet Files\Content.Outlook\B2XPJWPL\100MEDIA$IMAG08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3011311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121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graphics are attributed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905000"/>
            <a:ext cx="5726654" cy="4051437"/>
          </a:xfrm>
          <a:prstGeom prst="rect">
            <a:avLst/>
          </a:prstGeom>
        </p:spPr>
        <p:txBody>
          <a:bodyPr/>
          <a:lstStyle/>
          <a:p>
            <a:endParaRPr lang="en-US" i="1" dirty="0" smtClean="0"/>
          </a:p>
          <a:p>
            <a:r>
              <a:rPr lang="en-US" i="1" dirty="0" smtClean="0"/>
              <a:t>Calculus,10/E</a:t>
            </a:r>
            <a:r>
              <a:rPr lang="en-US" dirty="0" smtClean="0"/>
              <a:t> by Howard Anton, Irl Bivens, and Stephen Davis</a:t>
            </a:r>
            <a:br>
              <a:rPr lang="en-US" dirty="0" smtClean="0"/>
            </a:br>
            <a:r>
              <a:rPr lang="en-US" dirty="0" smtClean="0"/>
              <a:t>Copyright © 2009 by John Wiley &amp; Sons, Inc.  All rights reserved.”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last section, we showed how to find the sum of a series by finding a closed form for the nth partial sum and taking its limit.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It is often difficult, or impossible to find a closed form, so we need alternate methods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One possibility is to prove that the series converges, and then to approximate the sum by a partial sum with </a:t>
            </a:r>
            <a:r>
              <a:rPr lang="en-US" dirty="0" smtClean="0">
                <a:solidFill>
                  <a:srgbClr val="00B0F0"/>
                </a:solidFill>
              </a:rPr>
              <a:t>“sufficiently many terms” to achieve the desired degree of accuracy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this section, we will develop various tests that can be used to determine whether a given series converges or diverges.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952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Divergence Test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Rather than constantly deciding whether to start a sum with k= 0 or k= 1 like we discussed in section 9.3 (or some other desirable value),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it is convenient to use the more general notation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We can do this because the starting index value becomes irrelevant to the issue of convergence (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think about “eventually”</a:t>
                </a:r>
                <a:r>
                  <a:rPr lang="en-US" dirty="0" smtClean="0"/>
                  <a:t>) that we discussed in section 9.2.</a:t>
                </a:r>
              </a:p>
              <a:p>
                <a:r>
                  <a:rPr lang="en-US" dirty="0" smtClean="0"/>
                  <a:t>We call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the general term of the series and there is a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relationship between the limit of the general term and the convergence properties of a series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14" r="-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849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Divergence Test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2" y="1807361"/>
            <a:ext cx="7372557" cy="466963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Proofs of Theorem 9.4.1 (a) &amp; (b) are on </a:t>
            </a:r>
            <a:r>
              <a:rPr lang="en-US" dirty="0"/>
              <a:t>page 624 if you are interested.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Theorem 9.4.2 is an alternative </a:t>
            </a:r>
            <a:r>
              <a:rPr lang="en-US" dirty="0"/>
              <a:t>form of Theorem 9.4.1 (a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186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876800"/>
            <a:ext cx="90805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470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Converse Warning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807361"/>
                <a:ext cx="7448755" cy="4051437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Theorem 9.4.2 states that								</a:t>
                </a:r>
                <a:r>
                  <a:rPr lang="en-US" dirty="0"/>
                  <a:t>	</a:t>
                </a:r>
                <a:r>
                  <a:rPr lang="en-US" dirty="0" smtClean="0"/>
                  <a:t>	Its converse	 is false.</a:t>
                </a:r>
              </a:p>
              <a:p>
                <a:endParaRPr lang="en-US" dirty="0"/>
              </a:p>
              <a:p>
                <a:r>
                  <a:rPr lang="en-US" dirty="0" smtClean="0"/>
                  <a:t>The converse would be: 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func>
                    <m:r>
                      <a:rPr lang="en-US" b="0" i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converges.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>
                    <a:solidFill>
                      <a:srgbClr val="00B0F0"/>
                    </a:solidFill>
                  </a:rPr>
                  <a:t>Just because you can prove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func>
                    <m:r>
                      <a:rPr lang="en-US">
                        <a:solidFill>
                          <a:srgbClr val="00B0F0"/>
                        </a:solidFill>
                        <a:latin typeface="Cambria Math"/>
                      </a:rPr>
                      <m:t>=0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B0F0"/>
                    </a:solidFill>
                  </a:rPr>
                  <a:t>, it does not prove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>
                    <a:solidFill>
                      <a:srgbClr val="00B0F0"/>
                    </a:solidFill>
                  </a:rPr>
                  <a:t>converges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The reason for this is Theorem 9.4.2 which states that 														.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/>
                  <a:t>Therefore, when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func>
                    <m:r>
                      <a:rPr lang="en-US">
                        <a:latin typeface="Cambria Math"/>
                      </a:rPr>
                      <m:t>=0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, the series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may either converge or diverge.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807361"/>
                <a:ext cx="7448755" cy="4051437"/>
              </a:xfrm>
              <a:blipFill rotWithShape="1">
                <a:blip r:embed="rId2"/>
                <a:stretch>
                  <a:fillRect l="-328" t="-1504" b="-8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52599"/>
            <a:ext cx="3663875" cy="41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724400"/>
            <a:ext cx="5181600" cy="32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30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eries</m:t>
                    </m:r>
                    <m:r>
                      <a:rPr lang="en-US" b="0" i="0" smtClean="0">
                        <a:latin typeface="Cambria Math"/>
                      </a:rPr>
                      <m:t>:  </m:t>
                    </m:r>
                    <m:nary>
                      <m:naryPr>
                        <m:chr m:val="∑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+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 smtClean="0"/>
                  <a:t>+</a:t>
                </a:r>
                <a:r>
                  <a:rPr lang="en-US" dirty="0"/>
                  <a:t> </a:t>
                </a:r>
                <a:r>
                  <a:rPr lang="en-US" dirty="0" smtClean="0"/>
                  <a:t>…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dirty="0" smtClean="0"/>
                  <a:t> + …</a:t>
                </a:r>
              </a:p>
              <a:p>
                <a:endParaRPr lang="en-US" dirty="0"/>
              </a:p>
              <a:p>
                <a:r>
                  <a:rPr lang="en-US" dirty="0" smtClean="0"/>
                  <a:t>This </a:t>
                </a:r>
                <a:r>
                  <a:rPr lang="en-US" dirty="0"/>
                  <a:t>	</a:t>
                </a:r>
                <a:r>
                  <a:rPr lang="en-US" dirty="0" smtClean="0"/>
                  <a:t>diverges since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dirty="0" smtClean="0"/>
                  <a:t> when you divide by the highest power of k in the denominator.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1+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1+0</m:t>
                        </m:r>
                      </m:den>
                    </m:f>
                  </m:oMath>
                </a14:m>
                <a:r>
                  <a:rPr lang="en-US" dirty="0" smtClean="0"/>
                  <a:t>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→+∞</m:t>
                    </m:r>
                  </m:oMath>
                </a14:m>
                <a:r>
                  <a:rPr lang="en-US" dirty="0" smtClean="0"/>
                  <a:t> which = 1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dirty="0" smtClean="0"/>
                  <a:t> 0 and therefore diverges.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14" r="-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8158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24475"/>
          </a:xfrm>
        </p:spPr>
        <p:txBody>
          <a:bodyPr/>
          <a:lstStyle/>
          <a:p>
            <a:r>
              <a:rPr lang="en-US" dirty="0" smtClean="0"/>
              <a:t>Algebraic Properties of Infinite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88251"/>
            <a:ext cx="6699250" cy="596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048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NOTE</a:t>
            </a:r>
            <a:r>
              <a:rPr lang="en-US" dirty="0" smtClean="0"/>
              <a:t> </a:t>
            </a:r>
            <a:r>
              <a:rPr lang="en-US" sz="2800" dirty="0" smtClean="0"/>
              <a:t>Regarding </a:t>
            </a:r>
            <a:r>
              <a:rPr lang="en-US" sz="2800" dirty="0"/>
              <a:t>Algebraic </a:t>
            </a:r>
            <a:r>
              <a:rPr lang="en-US" sz="2800" dirty="0" smtClean="0"/>
              <a:t>Property (c) </a:t>
            </a:r>
            <a:r>
              <a:rPr lang="en-US" sz="2800" dirty="0"/>
              <a:t>of Infinite </a:t>
            </a:r>
            <a:r>
              <a:rPr lang="en-US" sz="2800" dirty="0" smtClean="0"/>
              <a:t>Series Theorem 9.4.3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3069439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Even though convergence is not affected </a:t>
            </a:r>
            <a:r>
              <a:rPr lang="en-US" dirty="0" smtClean="0"/>
              <a:t>when finitely many terms are deleted from the beginning of a convergent series (see (c) again below), </a:t>
            </a:r>
            <a:r>
              <a:rPr lang="en-US" dirty="0" smtClean="0">
                <a:solidFill>
                  <a:srgbClr val="00B0F0"/>
                </a:solidFill>
              </a:rPr>
              <a:t>the sum of the series is changed by the removal of those terms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86200"/>
            <a:ext cx="673417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233217"/>
      </p:ext>
    </p:extLst>
  </p:cSld>
  <p:clrMapOvr>
    <a:masterClrMapping/>
  </p:clrMapOvr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TC102455610[[fn=Autumn]]</Template>
  <TotalTime>669</TotalTime>
  <Words>1147</Words>
  <Application>Microsoft Office PowerPoint</Application>
  <PresentationFormat>On-screen Show (4:3)</PresentationFormat>
  <Paragraphs>100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Autumn</vt:lpstr>
      <vt:lpstr>Section 9.4 </vt:lpstr>
      <vt:lpstr>All graphics are attributed to:</vt:lpstr>
      <vt:lpstr>Introduction</vt:lpstr>
      <vt:lpstr>The Divergence Test</vt:lpstr>
      <vt:lpstr>The Divergence Test Theorem</vt:lpstr>
      <vt:lpstr>Converse Warning</vt:lpstr>
      <vt:lpstr>Example</vt:lpstr>
      <vt:lpstr>Algebraic Properties of Infinite Series</vt:lpstr>
      <vt:lpstr>NOTE Regarding Algebraic Property (c) of Infinite Series Theorem 9.4.3</vt:lpstr>
      <vt:lpstr>Examples Using Algebraic Properties</vt:lpstr>
      <vt:lpstr>The Integral Test (proof on pg. 626)</vt:lpstr>
      <vt:lpstr>Example</vt:lpstr>
      <vt:lpstr>Example</vt:lpstr>
      <vt:lpstr>Previous Example Warning</vt:lpstr>
      <vt:lpstr>p-Series</vt:lpstr>
      <vt:lpstr>Proof of  the Convergence of p-Series</vt:lpstr>
      <vt:lpstr>Example of a p-Series</vt:lpstr>
      <vt:lpstr>Getting Ready for the Holidays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9.4</dc:title>
  <dc:creator>Lewis, Deborah</dc:creator>
  <cp:lastModifiedBy>Lewis, Deborah</cp:lastModifiedBy>
  <cp:revision>28</cp:revision>
  <dcterms:created xsi:type="dcterms:W3CDTF">2014-10-24T19:12:24Z</dcterms:created>
  <dcterms:modified xsi:type="dcterms:W3CDTF">2014-11-20T21:54:29Z</dcterms:modified>
</cp:coreProperties>
</file>